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5" r:id="rId3"/>
    <p:sldId id="284" r:id="rId4"/>
    <p:sldId id="256" r:id="rId5"/>
    <p:sldId id="259" r:id="rId6"/>
    <p:sldId id="260" r:id="rId7"/>
    <p:sldId id="265" r:id="rId8"/>
    <p:sldId id="282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9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>
        <p:scale>
          <a:sx n="73" d="100"/>
          <a:sy n="73" d="100"/>
        </p:scale>
        <p:origin x="-128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31.07.2015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24745"/>
          <a:ext cx="8496943" cy="4956651"/>
        </p:xfrm>
        <a:graphic>
          <a:graphicData uri="http://schemas.openxmlformats.org/drawingml/2006/table">
            <a:tbl>
              <a:tblPr/>
              <a:tblGrid>
                <a:gridCol w="4248028"/>
                <a:gridCol w="4248915"/>
              </a:tblGrid>
              <a:tr h="5675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Велика русская земля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он непобедим.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5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Для родины своей 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того обычая и держись.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5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Если народ един —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сил, ни жизни не жалей.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5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Земля русская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и везде солнышко.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5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В каком народе живешь,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вся под Богом.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0" y="0"/>
            <a:ext cx="4538487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Собери рассыпанные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dirty="0" smtClean="0"/>
              <a:t>При монгольском нашествии под предводительством хана Батыя </a:t>
            </a:r>
            <a:br>
              <a:rPr lang="ru-RU" sz="2700" b="1" dirty="0" smtClean="0"/>
            </a:br>
            <a:r>
              <a:rPr lang="ru-RU" sz="2700" b="1" dirty="0" smtClean="0"/>
              <a:t>Владимир подвергся страшному разорению (в 1237 году), но  святая икона осталась совершенно целой и невредимой, как верный залог спасения русского народа в будущем.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F:\00. УРОКИ 2013-2914\01. ДНК\2-год обучения от 14.03. 2012 год\1-10 уроки. Святая Русь от 12.03.2012\3 урок\12. Штурм Владимира войском хана Баты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291" y="1484785"/>
            <a:ext cx="9200291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00. УРОКИ 2013-2914\01. ДНК\2-год обучения от 14.03. 2012 год\1-10 уроки. Святая Русь от 12.03.2012\3 урок\13. Нашествие монголо-татар -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632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6357958"/>
            <a:ext cx="9144000" cy="50004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В 1380 году хан Мамай вел на Русскую землю несметные полчища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00. УРОКИ 2013-2914\01. ДНК\2-год обучения от 14.03. 2012 год\1-10 уроки. Святая Русь от 12.03.2012\3 урок\14. Дмитрий Донск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7240"/>
            <a:ext cx="5254502" cy="6748281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3563888" cy="5962674"/>
          </a:xfrm>
          <a:ln>
            <a:solidFill>
              <a:srgbClr val="3333FF"/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Святой Благоверный Великий Московский Князь Дмитрий Донской со всем народом горячо молился перед великой святыней – Владимирской иконой Божией Матери о спасении нашей Родины и отправился просить благословения на битву с вражескими полчищами к великому почитателю Божией Матери Преподобному Сергию Радонежскому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00. УРОКИ 2013-2914\01. ДНК\2-год обучения от 14.03. 2012 год\1-10 уроки. Святая Русь от 12.03.2012\3 урок\15. Cергий Радонежский благословляет Дмитрия Донского.jpg"/>
          <p:cNvPicPr>
            <a:picLocks noChangeAspect="1" noChangeArrowheads="1"/>
          </p:cNvPicPr>
          <p:nvPr/>
        </p:nvPicPr>
        <p:blipFill>
          <a:blip r:embed="rId2" cstate="print"/>
          <a:srcRect l="10569" t="10041" r="10569" b="11120"/>
          <a:stretch>
            <a:fillRect/>
          </a:stretch>
        </p:blipFill>
        <p:spPr bwMode="auto">
          <a:xfrm>
            <a:off x="3671392" y="-29937"/>
            <a:ext cx="5472608" cy="6887937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3500430" cy="1470025"/>
          </a:xfrm>
          <a:ln>
            <a:solidFill>
              <a:srgbClr val="3333FF"/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/>
              <a:t>Икона. Сергий Радонежский благословляет Дмитрия Донского на Куликовскую битву.</a:t>
            </a:r>
            <a:endParaRPr lang="ru-RU" sz="2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5643578"/>
            <a:ext cx="3714744" cy="8286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«Иди, князь, Бог и Пресвятая Богородица да помогут тебе».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00. УРОКИ 2013-2914\01. ДНК\2-год обучения от 14.03. 2012 год\1-10 уроки. Святая Русь от 12.03.2012\3 урок\16. Войско Дмитрия Донского (хоругви, иконы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8069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57892"/>
            <a:ext cx="9144000" cy="836712"/>
          </a:xfrm>
          <a:ln>
            <a:solidFill>
              <a:srgbClr val="3333FF"/>
            </a:solidFill>
          </a:ln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Куликовская битва. Русские встретились с вражескими полчищами в  день праздника Рождества Пресвятой Богородицы 21 (8) сентября.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4429132"/>
            <a:ext cx="2786082" cy="2286016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/>
              <a:t>Особенно замечательным было заступничество Божией Матери за Русскую Землю при нашествии хана Тамерлана (Тимура)</a:t>
            </a:r>
            <a:endParaRPr lang="ru-RU" sz="2000" b="1" dirty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3" name="Picture 3" descr="Сретение Божией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5757870" cy="6429251"/>
          </a:xfrm>
          <a:prstGeom prst="rect">
            <a:avLst/>
          </a:prstGeom>
          <a:noFill/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457200"/>
            <a:ext cx="600076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 Владимир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МАТЕРЬ БОЖИЯ,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СПАСИ ЗЕМЛЮ РУССКУЮ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Москва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Войска хана Тамерлана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43314"/>
            <a:ext cx="3394720" cy="2512862"/>
          </a:xfrm>
          <a:ln>
            <a:solidFill>
              <a:srgbClr val="3333FF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/>
              <a:t>Великий князь Московский Василий Дмитриевич </a:t>
            </a:r>
            <a:endParaRPr lang="ru-RU" sz="3200" b="1" dirty="0"/>
          </a:p>
        </p:txBody>
      </p:sp>
      <p:pic>
        <p:nvPicPr>
          <p:cNvPr id="8196" name="Picture 4" descr="http://img.interesno.su/images/11vasilii_I.jpg"/>
          <p:cNvPicPr>
            <a:picLocks noChangeAspect="1" noChangeArrowheads="1"/>
          </p:cNvPicPr>
          <p:nvPr/>
        </p:nvPicPr>
        <p:blipFill>
          <a:blip r:embed="rId2" cstate="print"/>
          <a:srcRect l="5149"/>
          <a:stretch>
            <a:fillRect/>
          </a:stretch>
        </p:blipFill>
        <p:spPr bwMode="auto">
          <a:xfrm>
            <a:off x="3707904" y="0"/>
            <a:ext cx="543609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ln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Сретение Владимирской Божией Матери</a:t>
            </a:r>
            <a:endParaRPr lang="ru-RU" b="1" dirty="0"/>
          </a:p>
        </p:txBody>
      </p:sp>
      <p:pic>
        <p:nvPicPr>
          <p:cNvPr id="31746" name="Picture 2" descr="F:\00. УРОКИ 2013-2914\01. ДНК\2-год обучения от 14.03. 2012 год\1-10 уроки. Святая Русь от 12.03.2012\3 урок\19.Сретение Владимирской  Божией Мате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2771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00. УРОКИ 2013-2914\01. ДНК\2-год обучения от 14.03. 2012 год\1-10 уроки. Святая Русь от 12.03.2012\3 урок\20. Успенский соб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8574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b="1" dirty="0" smtClean="0"/>
              <a:t>Великая, заветная святыня </a:t>
            </a:r>
            <a:br>
              <a:rPr lang="ru-RU" sz="2800" b="1" dirty="0" smtClean="0"/>
            </a:br>
            <a:r>
              <a:rPr lang="ru-RU" sz="2800" b="1" dirty="0" smtClean="0"/>
              <a:t>Русской земли Владимирская икона </a:t>
            </a:r>
            <a:br>
              <a:rPr lang="ru-RU" sz="2800" b="1" dirty="0" smtClean="0"/>
            </a:br>
            <a:r>
              <a:rPr lang="ru-RU" sz="2800" b="1" dirty="0" smtClean="0"/>
              <a:t>Божией Матери осталась </a:t>
            </a:r>
            <a:br>
              <a:rPr lang="ru-RU" sz="2800" b="1" dirty="0" smtClean="0"/>
            </a:br>
            <a:r>
              <a:rPr lang="ru-RU" sz="2800" b="1" dirty="0" smtClean="0"/>
              <a:t>стоять в самом “святое святых”</a:t>
            </a:r>
            <a:br>
              <a:rPr lang="ru-RU" sz="2800" b="1" dirty="0" smtClean="0"/>
            </a:br>
            <a:r>
              <a:rPr lang="ru-RU" sz="2800" b="1" dirty="0" smtClean="0"/>
              <a:t> русского народа, в сердце </a:t>
            </a:r>
            <a:br>
              <a:rPr lang="ru-RU" sz="2800" b="1" dirty="0" smtClean="0"/>
            </a:br>
            <a:r>
              <a:rPr lang="ru-RU" sz="2800" b="1" dirty="0" smtClean="0"/>
              <a:t>Русского государства —</a:t>
            </a:r>
            <a:br>
              <a:rPr lang="ru-RU" sz="2800" b="1" dirty="0" smtClean="0"/>
            </a:br>
            <a:r>
              <a:rPr lang="ru-RU" sz="2800" b="1" dirty="0" smtClean="0"/>
              <a:t> в Московском </a:t>
            </a:r>
            <a:br>
              <a:rPr lang="ru-RU" sz="2800" b="1" dirty="0" smtClean="0"/>
            </a:br>
            <a:r>
              <a:rPr lang="ru-RU" sz="2800" b="1" dirty="0" smtClean="0"/>
              <a:t>Успенском соборе.</a:t>
            </a:r>
            <a:endParaRPr lang="ru-RU" sz="28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00. УРОКИ 2013-2914\01. ДНК\2-год обучения от 14.03. 2012 год\1-10 уроки. Святая Русь от 12.03.2012\3 урок\23. Икона Владимирской Божией Матери в храме при Третьяковской галер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08574"/>
            <a:ext cx="9144001" cy="5949425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100" b="1" dirty="0" smtClean="0"/>
              <a:t>Сейчас эта великая святыня находится в Никольском храме при Третьяковской галерее в Москве </a:t>
            </a:r>
            <a:r>
              <a:rPr lang="ru-RU" sz="3100" b="1" dirty="0" smtClean="0">
                <a:solidFill>
                  <a:srgbClr val="3333FF"/>
                </a:solidFill>
              </a:rPr>
              <a:t> </a:t>
            </a:r>
            <a:endParaRPr lang="ru-RU" sz="31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929190" cy="68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628" y="0"/>
            <a:ext cx="41433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0099"/>
                </a:solidFill>
              </a:rPr>
              <a:t>«Заступница Усердная, </a:t>
            </a:r>
          </a:p>
          <a:p>
            <a:r>
              <a:rPr lang="ru-RU" sz="3000" b="1" dirty="0" err="1" smtClean="0">
                <a:solidFill>
                  <a:srgbClr val="000099"/>
                </a:solidFill>
              </a:rPr>
              <a:t>Мати</a:t>
            </a:r>
            <a:r>
              <a:rPr lang="ru-RU" sz="3000" b="1" dirty="0" smtClean="0">
                <a:solidFill>
                  <a:srgbClr val="000099"/>
                </a:solidFill>
              </a:rPr>
              <a:t>  Господа Вышнего, </a:t>
            </a:r>
          </a:p>
          <a:p>
            <a:r>
              <a:rPr lang="ru-RU" sz="3000" b="1" dirty="0" smtClean="0">
                <a:solidFill>
                  <a:srgbClr val="000099"/>
                </a:solidFill>
              </a:rPr>
              <a:t>За всех  </a:t>
            </a:r>
            <a:r>
              <a:rPr lang="ru-RU" sz="3000" b="1" dirty="0" err="1" smtClean="0">
                <a:solidFill>
                  <a:srgbClr val="000099"/>
                </a:solidFill>
              </a:rPr>
              <a:t>молиши</a:t>
            </a:r>
            <a:r>
              <a:rPr lang="ru-RU" sz="3000" b="1" dirty="0" smtClean="0">
                <a:solidFill>
                  <a:srgbClr val="000099"/>
                </a:solidFill>
              </a:rPr>
              <a:t> Сына Твоего, </a:t>
            </a:r>
          </a:p>
          <a:p>
            <a:r>
              <a:rPr lang="ru-RU" sz="3000" b="1" dirty="0" smtClean="0">
                <a:solidFill>
                  <a:srgbClr val="000099"/>
                </a:solidFill>
              </a:rPr>
              <a:t>Христа Бога Нашего, </a:t>
            </a:r>
          </a:p>
          <a:p>
            <a:r>
              <a:rPr lang="ru-RU" sz="3000" b="1" dirty="0" smtClean="0">
                <a:solidFill>
                  <a:srgbClr val="000099"/>
                </a:solidFill>
              </a:rPr>
              <a:t>и всем </a:t>
            </a:r>
            <a:r>
              <a:rPr lang="ru-RU" sz="3000" b="1" dirty="0" err="1" smtClean="0">
                <a:solidFill>
                  <a:srgbClr val="000099"/>
                </a:solidFill>
              </a:rPr>
              <a:t>твориши</a:t>
            </a:r>
            <a:r>
              <a:rPr lang="ru-RU" sz="3000" b="1" dirty="0" smtClean="0">
                <a:solidFill>
                  <a:srgbClr val="000099"/>
                </a:solidFill>
              </a:rPr>
              <a:t> </a:t>
            </a:r>
            <a:r>
              <a:rPr lang="ru-RU" sz="3000" b="1" dirty="0" err="1" smtClean="0">
                <a:solidFill>
                  <a:srgbClr val="000099"/>
                </a:solidFill>
              </a:rPr>
              <a:t>спастися</a:t>
            </a:r>
            <a:r>
              <a:rPr lang="ru-RU" sz="3000" b="1" dirty="0" smtClean="0">
                <a:solidFill>
                  <a:srgbClr val="000099"/>
                </a:solidFill>
              </a:rPr>
              <a:t>, </a:t>
            </a:r>
          </a:p>
          <a:p>
            <a:r>
              <a:rPr lang="ru-RU" sz="3000" b="1" dirty="0" smtClean="0">
                <a:solidFill>
                  <a:srgbClr val="000099"/>
                </a:solidFill>
              </a:rPr>
              <a:t>в державный Твой покров прибегающим»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5643578"/>
            <a:ext cx="42148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2000" b="1" i="1" dirty="0" smtClean="0">
                <a:solidFill>
                  <a:srgbClr val="3333FF"/>
                </a:solidFill>
              </a:rPr>
              <a:t>Заступник - Тот, кто заступается за  кого-либо, выступает в защиту   кого-нибудь</a:t>
            </a:r>
            <a:endParaRPr lang="ru-RU" sz="20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5842" name="Слайд" r:id="rId3" imgW="4571822" imgH="3428892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071546"/>
          <a:ext cx="8929718" cy="5500729"/>
        </p:xfrm>
        <a:graphic>
          <a:graphicData uri="http://schemas.openxmlformats.org/drawingml/2006/table">
            <a:tbl>
              <a:tblPr/>
              <a:tblGrid>
                <a:gridCol w="4424273"/>
                <a:gridCol w="4505445"/>
              </a:tblGrid>
              <a:tr h="458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«тонкие» вопросы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«толстые» вопросы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Кто?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Объясните, почему…?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Что?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Каковы цели…?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Когда?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В чём различие…?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Как звали?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В чём причины…?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7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Сколько?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Предположите, что было бы, если…?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Где?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Каковы задачи…?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Откуда?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Что, если ...?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Какой?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Может ...?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Зачем?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Согласны ли вы, что…?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Из чего состоит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Верно ли, что…?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44" y="1"/>
            <a:ext cx="90011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Сформулируйте один «тонкий» вопрос и один «толстый» вопрос к отрывку из тропаря и к определению из толкового словаря. Попробуйте в ответах связать эти два высказывании. Что их объединяет?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3333FF"/>
                </a:solidFill>
              </a:rPr>
              <a:t>Занятие 4</a:t>
            </a:r>
            <a:endParaRPr lang="ru-RU" b="1" dirty="0">
              <a:solidFill>
                <a:srgbClr val="3333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924944"/>
            <a:ext cx="8424936" cy="2713856"/>
          </a:xfrm>
          <a:ln>
            <a:solidFill>
              <a:srgbClr val="3333FF"/>
            </a:solidFill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Пресвятая Богородица –</a:t>
            </a:r>
          </a:p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Заступница земли русской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00. УРОКИ 2013-2914\01. ДНК\2-год обучения от 14.03. 2012 год\1-10 уроки. Святая Русь от 12.03.2012\3 урок\03. Владимирская икона Божией матери.jpg"/>
          <p:cNvPicPr>
            <a:picLocks noChangeAspect="1" noChangeArrowheads="1"/>
          </p:cNvPicPr>
          <p:nvPr/>
        </p:nvPicPr>
        <p:blipFill>
          <a:blip r:embed="rId2" cstate="print"/>
          <a:srcRect l="10603" t="4438" r="11231" b="7813"/>
          <a:stretch>
            <a:fillRect/>
          </a:stretch>
        </p:blipFill>
        <p:spPr bwMode="auto">
          <a:xfrm>
            <a:off x="4895528" y="0"/>
            <a:ext cx="4248472" cy="6848289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3571876"/>
            <a:ext cx="4644008" cy="3082354"/>
          </a:xfrm>
          <a:ln>
            <a:solidFill>
              <a:srgbClr val="3333FF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3366FF"/>
                </a:solidFill>
              </a:rPr>
              <a:t>Владимирская икона Божией Матери  </a:t>
            </a:r>
            <a:endParaRPr lang="ru-RU" sz="40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00. УРОКИ 2013-2914\01. ДНК\2-год обучения от 14.03. 2012 год\1-10 уроки. Святая Русь от 12.03.2012\3 урок\04. Богородица благославляет Свои образы.jpg"/>
          <p:cNvPicPr>
            <a:picLocks noChangeAspect="1" noChangeArrowheads="1"/>
          </p:cNvPicPr>
          <p:nvPr/>
        </p:nvPicPr>
        <p:blipFill>
          <a:blip r:embed="rId2" cstate="print"/>
          <a:srcRect l="9591" t="8056" r="9103" b="22106"/>
          <a:stretch>
            <a:fillRect/>
          </a:stretch>
        </p:blipFill>
        <p:spPr bwMode="auto">
          <a:xfrm>
            <a:off x="3169223" y="0"/>
            <a:ext cx="5974777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3214686"/>
            <a:ext cx="3000396" cy="344011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Апостол Лука пишет образ Богородицы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1.liveinternet.ru/images/attach/c/1/62/684/62684482_1262767284161.jpg"/>
          <p:cNvPicPr>
            <a:picLocks noChangeAspect="1" noChangeArrowheads="1"/>
          </p:cNvPicPr>
          <p:nvPr/>
        </p:nvPicPr>
        <p:blipFill>
          <a:blip r:embed="rId2" cstate="print"/>
          <a:srcRect l="72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 </a:t>
            </a:r>
            <a:r>
              <a:rPr lang="ru-RU" sz="2800" b="1" dirty="0" smtClean="0"/>
              <a:t>Чудотворной иконе Божией Матери, принесенной из Вышгорода,  князь Андрей </a:t>
            </a:r>
            <a:r>
              <a:rPr lang="ru-RU" sz="2800" b="1" dirty="0" err="1" smtClean="0"/>
              <a:t>Боголюбский</a:t>
            </a:r>
            <a:r>
              <a:rPr lang="ru-RU" sz="2800" b="1" dirty="0" smtClean="0"/>
              <a:t> выстроил во Владимире великолепный Успенский собор (1160 г.)</a:t>
            </a:r>
            <a:endParaRPr lang="ru-RU" sz="28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Видео 1. Успенский собор во Владимире: 40 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428628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/>
              <a:t>Монгольское нашествие на Русь</a:t>
            </a:r>
            <a:endParaRPr lang="ru-RU" sz="3600" b="1" dirty="0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/>
          <a:srcRect l="3906" t="3125" r="4687" b="6250"/>
          <a:stretch>
            <a:fillRect/>
          </a:stretch>
        </p:blipFill>
        <p:spPr bwMode="auto">
          <a:xfrm>
            <a:off x="357158" y="696015"/>
            <a:ext cx="8286807" cy="616198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349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Слайд</vt:lpstr>
      <vt:lpstr>Слайд 1</vt:lpstr>
      <vt:lpstr>Слайд 2</vt:lpstr>
      <vt:lpstr>Слайд 3</vt:lpstr>
      <vt:lpstr>Занятие 4</vt:lpstr>
      <vt:lpstr>Владимирская икона Божией Матери  </vt:lpstr>
      <vt:lpstr>Апостол Лука пишет образ Богородицы</vt:lpstr>
      <vt:lpstr> Чудотворной иконе Божией Матери, принесенной из Вышгорода,  князь Андрей Боголюбский выстроил во Владимире великолепный Успенский собор (1160 г.)</vt:lpstr>
      <vt:lpstr> Видео 1. Успенский собор во Владимире: 40 с </vt:lpstr>
      <vt:lpstr>Монгольское нашествие на Русь</vt:lpstr>
      <vt:lpstr> При монгольском нашествии под предводительством хана Батыя  Владимир подвергся страшному разорению (в 1237 году), но  святая икона осталась совершенно целой и невредимой, как верный залог спасения русского народа в будущем. </vt:lpstr>
      <vt:lpstr> В 1380 году хан Мамай вел на Русскую землю несметные полчища </vt:lpstr>
      <vt:lpstr>  Святой Благоверный Великий Московский Князь Дмитрий Донской со всем народом горячо молился перед великой святыней – Владимирской иконой Божией Матери о спасении нашей Родины и отправился просить благословения на битву с вражескими полчищами к великому почитателю Божией Матери Преподобному Сергию Радонежскому  .</vt:lpstr>
      <vt:lpstr>Икона. Сергий Радонежский благословляет Дмитрия Донского на Куликовскую битву.</vt:lpstr>
      <vt:lpstr>Куликовская битва. Русские встретились с вражескими полчищами в  день праздника Рождества Пресвятой Богородицы 21 (8) сентября.</vt:lpstr>
      <vt:lpstr>Особенно замечательным было заступничество Божией Матери за Русскую Землю при нашествии хана Тамерлана (Тимура)</vt:lpstr>
      <vt:lpstr>Великий князь Московский Василий Дмитриевич </vt:lpstr>
      <vt:lpstr>Сретение Владимирской Божией Матери</vt:lpstr>
      <vt:lpstr>  Великая, заветная святыня  Русской земли Владимирская икона  Божией Матери осталась  стоять в самом “святое святых”  русского народа, в сердце  Русского государства —  в Московском  Успенском соборе.</vt:lpstr>
      <vt:lpstr> Сейчас эта великая святыня находится в Никольском храме при Третьяковской галерее в Москве 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урок</dc:title>
  <dc:creator>Ольга</dc:creator>
  <cp:lastModifiedBy>Olga</cp:lastModifiedBy>
  <cp:revision>55</cp:revision>
  <dcterms:created xsi:type="dcterms:W3CDTF">2014-04-08T18:41:01Z</dcterms:created>
  <dcterms:modified xsi:type="dcterms:W3CDTF">2015-07-31T14:02:20Z</dcterms:modified>
</cp:coreProperties>
</file>